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3" r:id="rId14"/>
    <p:sldId id="270" r:id="rId15"/>
    <p:sldId id="271" r:id="rId16"/>
    <p:sldId id="272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80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01f8d35cf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b48a4cc19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9_1#d9e3a8a18?pid=d743e28f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6_AN.70_1#d9e3a8a18.blank?pid=d743e28f1&amp;color=0,55,96&amp;vpa=43&amp;vtp=1&amp;bbb=1"/>
          <p:cNvSpPr/>
          <p:nvPr/>
        </p:nvSpPr>
        <p:spPr>
          <a:xfrm>
            <a:off x="654526" y="145732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4" name="QB_6_AS.71_1#d9e3a8a18?pid=d743e28f1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sth为固定短语，意为“希望做某事”。故填the。</a:t>
            </a:r>
            <a:endParaRPr lang="en-US" altLang="zh-CN" sz="1800" dirty="0"/>
          </a:p>
        </p:txBody>
      </p:sp>
      <p:sp>
        <p:nvSpPr>
          <p:cNvPr id="5" name="QB_6_BD.72_1#f6a3fa8c9?pid=d743e28f1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6" name="QB_6_AN.73_1#f6a3fa8c9.blank?pid=d743e28f1&amp;color=0,55,96&amp;vpa=44&amp;vtp=1&amp;bbb=1"/>
          <p:cNvSpPr/>
          <p:nvPr/>
        </p:nvSpPr>
        <p:spPr>
          <a:xfrm>
            <a:off x="654526" y="2262568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that/which</a:t>
            </a:r>
            <a:endParaRPr lang="en-US" altLang="zh-CN" dirty="0"/>
          </a:p>
        </p:txBody>
      </p:sp>
      <p:sp>
        <p:nvSpPr>
          <p:cNvPr id="7" name="QB_6_AS.74_1#f6a3fa8c9?pid=d743e28f1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设空处引导限制性定语从句，先行词为innovations，指物，关系词在从句中作主语，应用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that或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引导。故填that/which。</a:t>
            </a:r>
            <a:endParaRPr lang="en-US" altLang="zh-CN" dirty="0"/>
          </a:p>
        </p:txBody>
      </p:sp>
      <p:sp>
        <p:nvSpPr>
          <p:cNvPr id="8" name="QB_6_BD.75_1#e2c5aad2c?pid=d743e28f1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9" name="QB_6_AN.76_1#e2c5aad2c.blank?pid=d743e28f1&amp;color=0,55,96&amp;vpa=45&amp;vtp=1&amp;bbb=1"/>
          <p:cNvSpPr/>
          <p:nvPr/>
        </p:nvSpPr>
        <p:spPr>
          <a:xfrm>
            <a:off x="679926" y="3500818"/>
            <a:ext cx="1538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endParaRPr lang="en-US" altLang="zh-CN" dirty="0"/>
          </a:p>
        </p:txBody>
      </p:sp>
      <p:sp>
        <p:nvSpPr>
          <p:cNvPr id="10" name="QB_6_AS.77_1#e2c5aad2c?pid=d743e28f1&amp;color=0,55,96&amp;vtp=1&amp;bbb=1&amp;hb=1"/>
          <p:cNvSpPr/>
          <p:nvPr/>
        </p:nvSpPr>
        <p:spPr>
          <a:xfrm>
            <a:off x="502920" y="39630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根据时间状语so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far可知，此处应用现在完成时，主语Space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agencies为复数形式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，谓语应用复数形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launched。</a:t>
            </a:r>
            <a:endParaRPr lang="en-US" altLang="zh-CN" dirty="0"/>
          </a:p>
        </p:txBody>
      </p:sp>
      <p:sp>
        <p:nvSpPr>
          <p:cNvPr id="11" name="QB_6_BD.78_1#6a14825f3?pid=d743e28f1&amp;color=0,55,96&amp;vtp=1&amp;bbb=1"/>
          <p:cNvSpPr/>
          <p:nvPr/>
        </p:nvSpPr>
        <p:spPr>
          <a:xfrm>
            <a:off x="502920" y="47778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79_1#6a14825f3.blank?pid=d743e28f1&amp;color=0,55,96&amp;vpa=46&amp;vtp=1&amp;bbb=1"/>
          <p:cNvSpPr/>
          <p:nvPr/>
        </p:nvSpPr>
        <p:spPr>
          <a:xfrm>
            <a:off x="641826" y="4726368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13" name="QB_6_AS.80_1#6a14825f3?pid=d743e28f1&amp;color=0,55,96&amp;vtp=1&amp;bbb=1"/>
          <p:cNvSpPr/>
          <p:nvPr/>
        </p:nvSpPr>
        <p:spPr>
          <a:xfrm>
            <a:off x="502920" y="51835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设空处在句中作定语，修饰名词短语share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failure，应用形容词性物主代词。故填their。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3a0ba9a6b?pid=d743e28f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82_1#3a0ba9a6b.blank?pid=d743e28f1&amp;color=0,55,96&amp;vpa=47&amp;vtp=1&amp;bbb=1"/>
          <p:cNvSpPr/>
          <p:nvPr/>
        </p:nvSpPr>
        <p:spPr>
          <a:xfrm>
            <a:off x="667226" y="144462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endParaRPr lang="en-US" altLang="zh-CN" dirty="0"/>
          </a:p>
        </p:txBody>
      </p:sp>
      <p:sp>
        <p:nvSpPr>
          <p:cNvPr id="4" name="QB_6_AS.83_1#3a0ba9a6b?pid=d743e28f1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设空处修饰动词felt，应用副词形式。故填deeply。</a:t>
            </a:r>
            <a:endParaRPr lang="en-US" altLang="zh-CN" sz="1800" dirty="0"/>
          </a:p>
        </p:txBody>
      </p:sp>
      <p:sp>
        <p:nvSpPr>
          <p:cNvPr id="5" name="QB_6_BD.84_1#d359f5fb5?pid=d743e28f1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6" name="QB_6_AN.85_1#d359f5fb5.blank?pid=d743e28f1&amp;color=0,55,96&amp;vpa=48&amp;vtp=1&amp;bbb=1"/>
          <p:cNvSpPr/>
          <p:nvPr/>
        </p:nvSpPr>
        <p:spPr>
          <a:xfrm>
            <a:off x="679926" y="2262568"/>
            <a:ext cx="1436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endParaRPr lang="en-US" altLang="zh-CN" dirty="0"/>
          </a:p>
        </p:txBody>
      </p:sp>
      <p:sp>
        <p:nvSpPr>
          <p:cNvPr id="7" name="QB_6_AS.86_1#d359f5fb5?pid=d743e28f1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设空处作主语，且其前有the修饰，其后有of，应用名词形式。故填determination。</a:t>
            </a:r>
            <a:endParaRPr lang="en-US" altLang="zh-CN" sz="1800" dirty="0"/>
          </a:p>
        </p:txBody>
      </p:sp>
      <p:sp>
        <p:nvSpPr>
          <p:cNvPr id="8" name="QB_6_BD.87_1#203217b55?pid=d743e28f1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9" name="QB_6_AN.88_1#203217b55.blank?pid=d743e28f1&amp;color=0,55,96&amp;vpa=49&amp;vtp=1&amp;bbb=1"/>
          <p:cNvSpPr/>
          <p:nvPr/>
        </p:nvSpPr>
        <p:spPr>
          <a:xfrm>
            <a:off x="667226" y="3061398"/>
            <a:ext cx="1220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endParaRPr lang="en-US" altLang="zh-CN" dirty="0"/>
          </a:p>
        </p:txBody>
      </p:sp>
      <p:sp>
        <p:nvSpPr>
          <p:cNvPr id="10" name="QB_6_AS.89_1#203217b55?pid=d743e28f1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设空处在句中作后置定语，修饰opportunity，opportunity后常接不定式作定语。故填to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improve。</a:t>
            </a:r>
            <a:endParaRPr lang="en-US" altLang="zh-CN" sz="1800" dirty="0"/>
          </a:p>
        </p:txBody>
      </p:sp>
      <p:sp>
        <p:nvSpPr>
          <p:cNvPr id="11" name="QB_6_BD.90_1#2a17abf96?pid=d743e28f1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2" name="QB_6_AN.91_1#2a17abf96.blank?pid=d743e28f1&amp;color=0,55,96&amp;vpa=50&amp;vtp=1&amp;bbb=1"/>
          <p:cNvSpPr/>
          <p:nvPr/>
        </p:nvSpPr>
        <p:spPr>
          <a:xfrm>
            <a:off x="794226" y="3872928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intelligent</a:t>
            </a:r>
            <a:endParaRPr lang="en-US" altLang="zh-CN" dirty="0"/>
          </a:p>
        </p:txBody>
      </p:sp>
      <p:sp>
        <p:nvSpPr>
          <p:cNvPr id="13" name="QB_6_AS.92_1#2a17abf96?pid=d743e28f1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设空处作定语，修饰people，应用形容词形式。故填intelligent。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1#43f861fd1?pid=b48a4cc19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[辽宁部分高中2024高一期末]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increased.1.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composition,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geological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insights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evolution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（开采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Extracting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reduce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Earth-based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sustainable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3" name="QM_4_AN.94_1#43f861fd1.blank?pid=b48a4cc19&amp;color=0,55,96&amp;vpa=51&amp;vtp=1"/>
          <p:cNvSpPr/>
          <p:nvPr/>
        </p:nvSpPr>
        <p:spPr>
          <a:xfrm>
            <a:off x="9665175" y="19006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M_4_AN.95_1#43f861fd1.blank?pid=b48a4cc19&amp;color=0,55,96&amp;vpa=52&amp;vtp=1"/>
          <p:cNvSpPr/>
          <p:nvPr/>
        </p:nvSpPr>
        <p:spPr>
          <a:xfrm>
            <a:off x="1638776" y="27388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M_4_AN.96_1#43f861fd1.blank?pid=b48a4cc19&amp;color=0,55,96&amp;vpa=53&amp;vtp=1"/>
          <p:cNvSpPr/>
          <p:nvPr/>
        </p:nvSpPr>
        <p:spPr>
          <a:xfrm>
            <a:off x="10528775" y="399612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1#43f861fd1?pid=b48a4cc19&amp;color=0,55,96&amp;vtp=1&amp;bt=1&amp;bbb=1&amp;hb=1">
            <a:extLst>
              <a:ext uri="{FF2B5EF4-FFF2-40B4-BE49-F238E27FC236}">
                <a16:creationId xmlns:a16="http://schemas.microsoft.com/office/drawing/2014/main" id="{CF4F2688-E377-59C9-342B-D5D352FE74BC}"/>
              </a:ext>
            </a:extLst>
          </p:cNvPr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Moreover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Furthermore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revolutionise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operations.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boundaries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extraction.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solar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system.</a:t>
            </a:r>
            <a:endParaRPr lang="en-US" altLang="zh-CN" dirty="0"/>
          </a:p>
        </p:txBody>
      </p:sp>
      <p:sp>
        <p:nvSpPr>
          <p:cNvPr id="3" name="QM_4_AN.97_1#43f861fd1.blank?pid=b48a4cc19&amp;color=0,55,96&amp;vpa=54&amp;vtp=1">
            <a:extLst>
              <a:ext uri="{FF2B5EF4-FFF2-40B4-BE49-F238E27FC236}">
                <a16:creationId xmlns:a16="http://schemas.microsoft.com/office/drawing/2014/main" id="{0D2723F0-DDB6-9837-8A40-A9FAAC4AB89F}"/>
              </a:ext>
            </a:extLst>
          </p:cNvPr>
          <p:cNvSpPr/>
          <p:nvPr/>
        </p:nvSpPr>
        <p:spPr>
          <a:xfrm>
            <a:off x="9525475" y="19006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M_4_AN.98_1#43f861fd1.blank?pid=b48a4cc19&amp;color=0,55,96&amp;vpa=55&amp;vtp=1">
            <a:extLst>
              <a:ext uri="{FF2B5EF4-FFF2-40B4-BE49-F238E27FC236}">
                <a16:creationId xmlns:a16="http://schemas.microsoft.com/office/drawing/2014/main" id="{8B6000D5-F0C2-B9EA-8DC2-C83890D8875A}"/>
              </a:ext>
            </a:extLst>
          </p:cNvPr>
          <p:cNvSpPr/>
          <p:nvPr/>
        </p:nvSpPr>
        <p:spPr>
          <a:xfrm>
            <a:off x="1124426" y="27388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4038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9_1#43f861fd1?pid=b48a4cc19&amp;color=0,55,96&amp;vtp=1&amp;bt=1&amp;bbb=1"/>
          <p:cNvSpPr/>
          <p:nvPr/>
        </p:nvSpPr>
        <p:spPr>
          <a:xfrm>
            <a:off x="502920" y="1508760"/>
            <a:ext cx="10570464" cy="2522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periods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benefits.</a:t>
            </a:r>
            <a:endParaRPr lang="en-US" altLang="zh-CN" sz="1800" dirty="0"/>
          </a:p>
        </p:txBody>
      </p:sp>
      <p:sp>
        <p:nvSpPr>
          <p:cNvPr id="3" name="QM_4_EX.100_1#43f861fd1?pid=b48a4cc19&amp;color=0,55,96&amp;vtp=1&amp;bbb=1"/>
          <p:cNvSpPr/>
          <p:nvPr/>
        </p:nvSpPr>
        <p:spPr>
          <a:xfrm>
            <a:off x="502920" y="408057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文章主要介绍了月球探索的最新进展以及好处和挑战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5_BD.101_1#41a46595a?pid=43f861fd1&amp;color=0,55,96&amp;vtp=1&amp;bbb=1"/>
          <p:cNvSpPr/>
          <p:nvPr/>
        </p:nvSpPr>
        <p:spPr>
          <a:xfrm>
            <a:off x="502920" y="444506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102_1#41a46595a.blank?pid=43f861fd1&amp;color=0,55,96&amp;vpa=56&amp;vtp=1"/>
          <p:cNvSpPr/>
          <p:nvPr/>
        </p:nvSpPr>
        <p:spPr>
          <a:xfrm>
            <a:off x="654526" y="439045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B_5_AS.103_1#41a46595a?pid=43f861fd1&amp;color=0,55,96&amp;vtp=1&amp;bbb=1&amp;hb=1"/>
          <p:cNvSpPr/>
          <p:nvPr/>
        </p:nvSpPr>
        <p:spPr>
          <a:xfrm>
            <a:off x="502920" y="4802886"/>
            <a:ext cx="10570464" cy="1417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.”以及下一段中的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spacecraft.”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设空处为过渡句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，应引出下文对月球探索进展的介绍。G项“Here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benefits.”引出下文，符合语境。故选G项。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4_1#e4b40c905?pid=43f861fd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5_1#e4b40c905.blank?pid=43f861fd1&amp;color=0,55,96&amp;vpa=57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5_AS.106_1#e4b40c905?pid=43f861fd1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.”以及下文“These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”可知，设空处应承接上文，介绍无人航天器的使用情况和好处。D项“It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lives.”承接上文，其中的It指代上文的the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，符合语境。故选D项。</a:t>
            </a:r>
            <a:endParaRPr lang="en-US" altLang="zh-CN" dirty="0"/>
          </a:p>
        </p:txBody>
      </p:sp>
      <p:sp>
        <p:nvSpPr>
          <p:cNvPr id="5" name="QB_5_BD.107_1#212b90641?pid=43f861fd1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8_1#212b90641.blank?pid=43f861fd1&amp;color=0,55,96&amp;vpa=58&amp;vtp=1"/>
          <p:cNvSpPr/>
          <p:nvPr/>
        </p:nvSpPr>
        <p:spPr>
          <a:xfrm>
            <a:off x="667226" y="3926903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7" name="QB_5_AS.109_1#212b90641?pid=43f861fd1&amp;color=0,55,96&amp;vtp=1&amp;bbb=1&amp;hb=1"/>
          <p:cNvSpPr/>
          <p:nvPr/>
        </p:nvSpPr>
        <p:spPr>
          <a:xfrm>
            <a:off x="502920" y="438912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Extracting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reduce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Earth-based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sustainable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应说明月球有可以开采的资源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。E项中的minerals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resources对应下文的these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resources，符合语境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0_1#bb471c890?pid=43f861fd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11_1#bb471c890.blank?pid=43f861fd1&amp;color=0,55,96&amp;vpa=59&amp;vtp=1"/>
          <p:cNvSpPr/>
          <p:nvPr/>
        </p:nvSpPr>
        <p:spPr>
          <a:xfrm>
            <a:off x="667226" y="14573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B_5_AS.112_1#bb471c890?pid=43f861fd1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根据上文“Moreover,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discovery.By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及下文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“Furthermore,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revolutionise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空处应承接上文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，说明掌握物理定律的好处。C项“This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.”符合语境。故选C项。</a:t>
            </a:r>
            <a:endParaRPr lang="en-US" altLang="zh-CN" dirty="0"/>
          </a:p>
        </p:txBody>
      </p:sp>
      <p:sp>
        <p:nvSpPr>
          <p:cNvPr id="5" name="QB_5_BD.113_1#1db3b8743?pid=43f861fd1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14_1#1db3b8743.blank?pid=43f861fd1&amp;color=0,55,96&amp;vpa=60&amp;vtp=1"/>
          <p:cNvSpPr/>
          <p:nvPr/>
        </p:nvSpPr>
        <p:spPr>
          <a:xfrm>
            <a:off x="667226" y="39269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5_AS.115_1#1db3b8743?pid=43f861fd1&amp;color=0,55,96&amp;vtp=1&amp;bbb=1&amp;hb=1"/>
          <p:cNvSpPr/>
          <p:nvPr/>
        </p:nvSpPr>
        <p:spPr>
          <a:xfrm>
            <a:off x="502920" y="43891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variations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”可知，本段主要介绍了月球探索的挑战。B项“However,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challenges.”引出下文对月球探索挑战的介绍，符合语境。故选B项。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8d18f1e3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78d18f1e3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Space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Exploration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1c1e593b.fixed?pid=78d18f1e3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41c1e593b.fixed?pid=78d18f1e3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2b464b5?pid=01f8d35cf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550e469f8?pid=cd2b464b5&amp;color=0,55,96&amp;vtp=1&amp;bbb=1&amp;h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（论证）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（提供）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low-income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（附上）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photograph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（定期的）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employees.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（有限的）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available.</a:t>
            </a:r>
            <a:endParaRPr lang="en-US" altLang="zh-CN" dirty="0"/>
          </a:p>
        </p:txBody>
      </p:sp>
      <p:sp>
        <p:nvSpPr>
          <p:cNvPr id="4" name="QB_5_AN.2_1#550e469f8.blank?pid=cd2b464b5&amp;color=0,55,96&amp;vpa=1&amp;vtp=1&amp;bbb=1"/>
          <p:cNvSpPr/>
          <p:nvPr/>
        </p:nvSpPr>
        <p:spPr>
          <a:xfrm>
            <a:off x="3689826" y="1965445"/>
            <a:ext cx="6705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endParaRPr lang="en-US" altLang="zh-CN" dirty="0"/>
          </a:p>
        </p:txBody>
      </p:sp>
      <p:sp>
        <p:nvSpPr>
          <p:cNvPr id="6" name="QB_5_AN.4_1#550e469f8.blank?pid=cd2b464b5&amp;color=0,55,96&amp;vpa=2&amp;vtp=1&amp;bbb=1"/>
          <p:cNvSpPr/>
          <p:nvPr/>
        </p:nvSpPr>
        <p:spPr>
          <a:xfrm>
            <a:off x="1207738" y="280364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endParaRPr lang="en-US" altLang="zh-CN" dirty="0"/>
          </a:p>
        </p:txBody>
      </p:sp>
      <p:sp>
        <p:nvSpPr>
          <p:cNvPr id="8" name="QB_5_AN.6_1#550e469f8.blank?pid=cd2b464b5&amp;color=0,55,96&amp;vpa=3&amp;vtp=1&amp;bbb=1"/>
          <p:cNvSpPr/>
          <p:nvPr/>
        </p:nvSpPr>
        <p:spPr>
          <a:xfrm>
            <a:off x="1492726" y="323544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endParaRPr lang="en-US" altLang="zh-CN" dirty="0"/>
          </a:p>
        </p:txBody>
      </p:sp>
      <p:sp>
        <p:nvSpPr>
          <p:cNvPr id="10" name="QB_5_AN.8_1#550e469f8.blank?pid=cd2b464b5&amp;color=0,55,96&amp;vpa=4&amp;vtp=1&amp;bbb=1"/>
          <p:cNvSpPr/>
          <p:nvPr/>
        </p:nvSpPr>
        <p:spPr>
          <a:xfrm>
            <a:off x="2750026" y="364184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endParaRPr lang="en-US" altLang="zh-CN" dirty="0"/>
          </a:p>
        </p:txBody>
      </p:sp>
      <p:sp>
        <p:nvSpPr>
          <p:cNvPr id="12" name="QB_5_AN.10_1#550e469f8.blank?pid=cd2b464b5&amp;color=0,55,96&amp;vpa=5&amp;vtp=1&amp;bbb=1"/>
          <p:cNvSpPr/>
          <p:nvPr/>
        </p:nvSpPr>
        <p:spPr>
          <a:xfrm>
            <a:off x="3963638" y="405269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36c3ecc?pid=01f8d35cf&amp;color=0,55,96&amp;vtp=1&amp;bt=1&amp;bbb=1"/>
          <p:cNvSpPr/>
          <p:nvPr/>
        </p:nvSpPr>
        <p:spPr>
          <a:xfrm>
            <a:off x="502920" y="1508760"/>
            <a:ext cx="10570464" cy="4242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eda563c09?pid=2536c3ecc&amp;color=0,55,96&amp;vtp=1&amp;bbb=1"/>
          <p:cNvSpPr/>
          <p:nvPr/>
        </p:nvSpPr>
        <p:spPr>
          <a:xfrm>
            <a:off x="502920" y="198573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（argue）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proposal.</a:t>
            </a:r>
            <a:endParaRPr lang="en-US" altLang="zh-CN" sz="1800" dirty="0"/>
          </a:p>
        </p:txBody>
      </p:sp>
      <p:sp>
        <p:nvSpPr>
          <p:cNvPr id="4" name="QB_5_AN.12_1#eda563c09.blank?pid=2536c3ecc&amp;color=0,55,96&amp;vpa=6&amp;vtp=1&amp;bbb=1"/>
          <p:cNvSpPr/>
          <p:nvPr/>
        </p:nvSpPr>
        <p:spPr>
          <a:xfrm>
            <a:off x="2546826" y="1932647"/>
            <a:ext cx="102616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endParaRPr lang="en-US" altLang="zh-CN" dirty="0"/>
          </a:p>
        </p:txBody>
      </p:sp>
      <p:sp>
        <p:nvSpPr>
          <p:cNvPr id="5" name="QB_5_AS.13_1#eda563c09?pid=2536c3ecc&amp;color=0,55,96&amp;vtp=1&amp;bbb=1"/>
          <p:cNvSpPr/>
          <p:nvPr/>
        </p:nvSpPr>
        <p:spPr>
          <a:xfrm>
            <a:off x="502920" y="238004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设空处作made的宾语，且其前有a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strong修饰，应用名词单数形式。</a:t>
            </a:r>
            <a:endParaRPr lang="en-US" altLang="zh-CN" sz="1800" dirty="0"/>
          </a:p>
        </p:txBody>
      </p:sp>
      <p:sp>
        <p:nvSpPr>
          <p:cNvPr id="6" name="QB_5_BD.14_1#6511596a2?pid=2536c3ecc&amp;color=0,55,96&amp;vtp=1&amp;bbb=1"/>
          <p:cNvSpPr/>
          <p:nvPr/>
        </p:nvSpPr>
        <p:spPr>
          <a:xfrm>
            <a:off x="502920" y="277145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terrible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driving.</a:t>
            </a:r>
            <a:endParaRPr lang="en-US" altLang="zh-CN" sz="1800" dirty="0"/>
          </a:p>
        </p:txBody>
      </p:sp>
      <p:sp>
        <p:nvSpPr>
          <p:cNvPr id="7" name="QB_5_AN.15_1#6511596a2.blank?pid=2536c3ecc&amp;color=0,55,96&amp;vpa=7&amp;vtp=1&amp;bbb=1"/>
          <p:cNvSpPr/>
          <p:nvPr/>
        </p:nvSpPr>
        <p:spPr>
          <a:xfrm>
            <a:off x="3651726" y="2731071"/>
            <a:ext cx="611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8" name="QB_5_AS.16_1#6511596a2?pid=2536c3ecc&amp;color=0,55,96&amp;vtp=1&amp;bbb=1"/>
          <p:cNvSpPr/>
          <p:nvPr/>
        </p:nvSpPr>
        <p:spPr>
          <a:xfrm>
            <a:off x="502920" y="316287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句意为：那次可怕的事故是他的粗心驾驶造成的。</a:t>
            </a:r>
            <a:endParaRPr lang="en-US" altLang="zh-CN" sz="1800" dirty="0"/>
          </a:p>
        </p:txBody>
      </p:sp>
      <p:sp>
        <p:nvSpPr>
          <p:cNvPr id="9" name="QB_5_BD.17_1#595e169bc?pid=2536c3ecc&amp;color=0,55,96&amp;vtp=1&amp;bbb=1"/>
          <p:cNvSpPr/>
          <p:nvPr/>
        </p:nvSpPr>
        <p:spPr>
          <a:xfrm>
            <a:off x="502920" y="355428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quality.</a:t>
            </a:r>
            <a:endParaRPr lang="en-US" altLang="zh-CN" sz="1800" dirty="0"/>
          </a:p>
        </p:txBody>
      </p:sp>
      <p:sp>
        <p:nvSpPr>
          <p:cNvPr id="10" name="QB_5_AN.18_1#595e169bc.blank?pid=2536c3ecc&amp;color=0,55,96&amp;vpa=8&amp;vtp=1&amp;bbb=1"/>
          <p:cNvSpPr/>
          <p:nvPr/>
        </p:nvSpPr>
        <p:spPr>
          <a:xfrm>
            <a:off x="3791426" y="3513899"/>
            <a:ext cx="573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1" name="QB_5_AS.19_1#595e169bc?pid=2536c3ecc&amp;color=0,55,96&amp;vtp=1&amp;bbb=1"/>
          <p:cNvSpPr/>
          <p:nvPr/>
        </p:nvSpPr>
        <p:spPr>
          <a:xfrm>
            <a:off x="502920" y="394569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sth为固定搭配，意为“给某人提供某物”。</a:t>
            </a:r>
            <a:endParaRPr lang="en-US" altLang="zh-CN" sz="1800" dirty="0"/>
          </a:p>
        </p:txBody>
      </p:sp>
      <p:sp>
        <p:nvSpPr>
          <p:cNvPr id="12" name="QB_5_BD.20_1#44b2aef04?pid=2536c3ecc&amp;color=0,55,96&amp;vtp=1&amp;bbb=1"/>
          <p:cNvSpPr/>
          <p:nvPr/>
        </p:nvSpPr>
        <p:spPr>
          <a:xfrm>
            <a:off x="502920" y="433711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（attach）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car.</a:t>
            </a:r>
            <a:endParaRPr lang="en-US" altLang="zh-CN" sz="1800" dirty="0"/>
          </a:p>
        </p:txBody>
      </p:sp>
      <p:sp>
        <p:nvSpPr>
          <p:cNvPr id="13" name="QB_5_AN.21_1#44b2aef04.blank?pid=2536c3ecc&amp;color=0,55,96&amp;vpa=9&amp;vtp=1&amp;bbb=1"/>
          <p:cNvSpPr/>
          <p:nvPr/>
        </p:nvSpPr>
        <p:spPr>
          <a:xfrm>
            <a:off x="1775301" y="4296727"/>
            <a:ext cx="928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endParaRPr lang="en-US" altLang="zh-CN" dirty="0"/>
          </a:p>
        </p:txBody>
      </p:sp>
      <p:sp>
        <p:nvSpPr>
          <p:cNvPr id="14" name="QB_5_AS.22_1#44b2aef04?pid=2536c3ecc&amp;color=0,55,96&amp;vtp=1&amp;bbb=1"/>
          <p:cNvSpPr/>
          <p:nvPr/>
        </p:nvSpPr>
        <p:spPr>
          <a:xfrm>
            <a:off x="502920" y="472852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sth为固定搭配，意为“依恋/喜欢某物”。</a:t>
            </a:r>
            <a:endParaRPr lang="en-US" altLang="zh-CN" sz="1800" dirty="0"/>
          </a:p>
        </p:txBody>
      </p:sp>
      <p:sp>
        <p:nvSpPr>
          <p:cNvPr id="15" name="QB_5_BD.23_1#acf1e8af5?sp=1&amp;pid=2536c3ecc&amp;color=0,55,96&amp;vtp=1&amp;bbb=1"/>
          <p:cNvSpPr/>
          <p:nvPr/>
        </p:nvSpPr>
        <p:spPr>
          <a:xfrm>
            <a:off x="502920" y="5118100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</a:t>
            </a:r>
            <a:endParaRPr lang="en-US" altLang="zh-CN" sz="1800" dirty="0"/>
          </a:p>
        </p:txBody>
      </p:sp>
      <p:sp>
        <p:nvSpPr>
          <p:cNvPr id="16" name="QB_5_AN.24_1#acf1e8af5.blank?pid=2536c3ecc&amp;color=0,55,96&amp;vpa=10&amp;vtp=1&amp;bbb=1"/>
          <p:cNvSpPr/>
          <p:nvPr/>
        </p:nvSpPr>
        <p:spPr>
          <a:xfrm>
            <a:off x="483076" y="5471414"/>
            <a:ext cx="344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7" name="QB_5_AS.25_1#acf1e8af5?pid=2536c3ecc&amp;color=0,55,96&amp;vtp=1&amp;bbb=1"/>
          <p:cNvSpPr/>
          <p:nvPr/>
        </p:nvSpPr>
        <p:spPr>
          <a:xfrm>
            <a:off x="502920" y="589464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sth为固定搭配，在此处意为“重视/看重某事物”。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0ce955b?pid=01f8d35cf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a4d9e45bc?sp=1&amp;pid=070ce955b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1.我的墨水用完了，我得去买一些。（run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some.</a:t>
            </a:r>
            <a:endParaRPr lang="en-US" altLang="zh-CN" sz="1800" dirty="0"/>
          </a:p>
        </p:txBody>
      </p:sp>
      <p:sp>
        <p:nvSpPr>
          <p:cNvPr id="4" name="QB_5_AN.27_1#a4d9e45bc.blank?pid=070ce955b&amp;color=0,55,96&amp;vpa=11&amp;vtp=1&amp;bbb=1"/>
          <p:cNvSpPr/>
          <p:nvPr/>
        </p:nvSpPr>
        <p:spPr>
          <a:xfrm>
            <a:off x="521176" y="2376290"/>
            <a:ext cx="6147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5" name="QB_5_AN.28_1#a4d9e45bc.blank?pid=070ce955b&amp;color=0,55,96&amp;vpa=12&amp;vtp=1&amp;bbb=1"/>
          <p:cNvSpPr/>
          <p:nvPr/>
        </p:nvSpPr>
        <p:spPr>
          <a:xfrm>
            <a:off x="1283176" y="23635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endParaRPr lang="en-US" altLang="zh-CN" dirty="0"/>
          </a:p>
        </p:txBody>
      </p:sp>
      <p:sp>
        <p:nvSpPr>
          <p:cNvPr id="6" name="QB_5_AN.29_1#a4d9e45bc.blank?pid=070ce955b&amp;color=0,55,96&amp;vpa=13&amp;vtp=1&amp;bbb=1"/>
          <p:cNvSpPr/>
          <p:nvPr/>
        </p:nvSpPr>
        <p:spPr>
          <a:xfrm>
            <a:off x="1854676" y="23762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ink</a:t>
            </a:r>
            <a:endParaRPr lang="en-US" altLang="zh-CN" dirty="0"/>
          </a:p>
        </p:txBody>
      </p:sp>
      <p:sp>
        <p:nvSpPr>
          <p:cNvPr id="7" name="QB_5_AN.30_1#a4d9e45bc.blank?pid=070ce955b&amp;color=0,55,96&amp;vpa=14&amp;vtp=1&amp;bbb=1"/>
          <p:cNvSpPr/>
          <p:nvPr/>
        </p:nvSpPr>
        <p:spPr>
          <a:xfrm>
            <a:off x="2438876" y="236359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running</a:t>
            </a:r>
            <a:endParaRPr lang="en-US" altLang="zh-CN" dirty="0"/>
          </a:p>
        </p:txBody>
      </p:sp>
      <p:sp>
        <p:nvSpPr>
          <p:cNvPr id="8" name="QB_5_AN.31_1#a4d9e45bc.blank?pid=070ce955b&amp;color=0,55,96&amp;vpa=15&amp;vtp=1&amp;bbb=1"/>
          <p:cNvSpPr/>
          <p:nvPr/>
        </p:nvSpPr>
        <p:spPr>
          <a:xfrm>
            <a:off x="3454876" y="23762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9" name="QB_5_BD.32_1#be4af73d0?sp=1&amp;pid=070ce955b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2.我的墨水用完了，我得去买一些。（use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some.</a:t>
            </a:r>
            <a:endParaRPr lang="en-US" altLang="zh-CN" sz="1800" dirty="0"/>
          </a:p>
        </p:txBody>
      </p:sp>
      <p:sp>
        <p:nvSpPr>
          <p:cNvPr id="10" name="QB_5_AN.33_1#be4af73d0.blank?pid=070ce955b&amp;color=0,55,96&amp;vpa=16&amp;vtp=1&amp;bbb=1"/>
          <p:cNvSpPr/>
          <p:nvPr/>
        </p:nvSpPr>
        <p:spPr>
          <a:xfrm>
            <a:off x="521176" y="3197224"/>
            <a:ext cx="6147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1" name="QB_5_AN.34_1#be4af73d0.blank?pid=070ce955b&amp;color=0,55,96&amp;vpa=17&amp;vtp=1&amp;bbb=1"/>
          <p:cNvSpPr/>
          <p:nvPr/>
        </p:nvSpPr>
        <p:spPr>
          <a:xfrm>
            <a:off x="1283176" y="3184524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endParaRPr lang="en-US" altLang="zh-CN" dirty="0"/>
          </a:p>
        </p:txBody>
      </p:sp>
      <p:sp>
        <p:nvSpPr>
          <p:cNvPr id="12" name="QB_5_AN.35_1#be4af73d0.blank?pid=070ce955b&amp;color=0,55,96&amp;vpa=18&amp;vtp=1&amp;bbb=1"/>
          <p:cNvSpPr/>
          <p:nvPr/>
        </p:nvSpPr>
        <p:spPr>
          <a:xfrm>
            <a:off x="1854676" y="3197224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ink</a:t>
            </a:r>
            <a:endParaRPr lang="en-US" altLang="zh-CN" dirty="0"/>
          </a:p>
        </p:txBody>
      </p:sp>
      <p:sp>
        <p:nvSpPr>
          <p:cNvPr id="13" name="QB_5_AN.36_1#be4af73d0.blank?pid=070ce955b&amp;color=0,55,96&amp;vpa=19&amp;vtp=1&amp;bbb=1"/>
          <p:cNvSpPr/>
          <p:nvPr/>
        </p:nvSpPr>
        <p:spPr>
          <a:xfrm>
            <a:off x="2413476" y="3197224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endParaRPr lang="en-US" altLang="zh-CN" dirty="0"/>
          </a:p>
        </p:txBody>
      </p:sp>
      <p:sp>
        <p:nvSpPr>
          <p:cNvPr id="14" name="QB_5_AN.37_1#be4af73d0.blank?pid=070ce955b&amp;color=0,55,96&amp;vpa=20&amp;vtp=1&amp;bbb=1"/>
          <p:cNvSpPr/>
          <p:nvPr/>
        </p:nvSpPr>
        <p:spPr>
          <a:xfrm>
            <a:off x="3137376" y="3184524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  <p:sp>
        <p:nvSpPr>
          <p:cNvPr id="15" name="QB_5_BD.38_1#a577e1646?sp=1&amp;pid=070ce955b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3.学习这个国家的历史将会使你的游览更加愉快。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enjoyable.</a:t>
            </a:r>
            <a:endParaRPr lang="en-US" altLang="zh-CN" sz="1800" dirty="0"/>
          </a:p>
        </p:txBody>
      </p:sp>
      <p:sp>
        <p:nvSpPr>
          <p:cNvPr id="16" name="QB_5_AN.39_1#a577e1646.blank?pid=070ce955b&amp;color=0,55,96&amp;vpa=21&amp;vtp=1&amp;bbb=1"/>
          <p:cNvSpPr/>
          <p:nvPr/>
        </p:nvSpPr>
        <p:spPr>
          <a:xfrm>
            <a:off x="495776" y="400431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endParaRPr lang="en-US" altLang="zh-CN" dirty="0"/>
          </a:p>
        </p:txBody>
      </p:sp>
      <p:sp>
        <p:nvSpPr>
          <p:cNvPr id="17" name="QB_5_AN.40_1#a577e1646.blank?pid=070ce955b&amp;color=0,55,96&amp;vpa=22&amp;vtp=1&amp;bbb=1"/>
          <p:cNvSpPr/>
          <p:nvPr/>
        </p:nvSpPr>
        <p:spPr>
          <a:xfrm>
            <a:off x="1626076" y="401701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8" name="QB_5_AN.41_1#a577e1646.blank?pid=070ce955b&amp;color=0,55,96&amp;vpa=23&amp;vtp=1&amp;bbb=1"/>
          <p:cNvSpPr/>
          <p:nvPr/>
        </p:nvSpPr>
        <p:spPr>
          <a:xfrm>
            <a:off x="2197576" y="400431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endParaRPr lang="en-US" altLang="zh-CN" dirty="0"/>
          </a:p>
        </p:txBody>
      </p:sp>
      <p:sp>
        <p:nvSpPr>
          <p:cNvPr id="19" name="QB_5_BD.42_1#94082bca1?sp=1&amp;pid=070ce955b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4.玩电脑游戏是浪费时间的。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20" name="QB_5_AN.43_1#94082bca1.blank?pid=070ce955b&amp;color=0,55,96&amp;vpa=24&amp;vtp=1&amp;bbb=1"/>
          <p:cNvSpPr/>
          <p:nvPr/>
        </p:nvSpPr>
        <p:spPr>
          <a:xfrm>
            <a:off x="2705576" y="4824095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endParaRPr lang="en-US" altLang="zh-CN" dirty="0"/>
          </a:p>
        </p:txBody>
      </p:sp>
      <p:sp>
        <p:nvSpPr>
          <p:cNvPr id="21" name="QB_5_AN.44_1#94082bca1.blank?pid=070ce955b&amp;color=0,55,96&amp;vpa=25&amp;vtp=1&amp;bbb=1"/>
          <p:cNvSpPr/>
          <p:nvPr/>
        </p:nvSpPr>
        <p:spPr>
          <a:xfrm>
            <a:off x="3708876" y="4824095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endParaRPr lang="en-US" altLang="zh-CN" dirty="0"/>
          </a:p>
        </p:txBody>
      </p:sp>
      <p:sp>
        <p:nvSpPr>
          <p:cNvPr id="22" name="QB_5_AN.45_1#94082bca1.blank?pid=070ce955b&amp;color=0,55,96&amp;vpa=26&amp;vtp=1&amp;bbb=1"/>
          <p:cNvSpPr/>
          <p:nvPr/>
        </p:nvSpPr>
        <p:spPr>
          <a:xfrm>
            <a:off x="4877276" y="482409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endParaRPr lang="en-US" altLang="zh-CN" dirty="0"/>
          </a:p>
        </p:txBody>
      </p:sp>
      <p:sp>
        <p:nvSpPr>
          <p:cNvPr id="23" name="QB_5_BD.46_1#ea98bba9d?sp=1&amp;pid=070ce955b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5.跑步和阅读是我生活中的习惯。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</p:txBody>
      </p:sp>
      <p:sp>
        <p:nvSpPr>
          <p:cNvPr id="24" name="QB_5_AN.47_1#ea98bba9d.blank?pid=070ce955b&amp;color=0,55,96&amp;vpa=27&amp;vtp=1&amp;bbb=1"/>
          <p:cNvSpPr/>
          <p:nvPr/>
        </p:nvSpPr>
        <p:spPr>
          <a:xfrm>
            <a:off x="521176" y="5643880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Running</a:t>
            </a:r>
            <a:endParaRPr lang="en-US" altLang="zh-CN" dirty="0"/>
          </a:p>
        </p:txBody>
      </p:sp>
      <p:sp>
        <p:nvSpPr>
          <p:cNvPr id="25" name="QB_5_AN.48_1#ea98bba9d.blank?pid=070ce955b&amp;color=0,55,96&amp;vpa=28&amp;vtp=1&amp;bbb=1"/>
          <p:cNvSpPr/>
          <p:nvPr/>
        </p:nvSpPr>
        <p:spPr>
          <a:xfrm>
            <a:off x="1664176" y="5656580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26" name="QB_5_AN.49_1#ea98bba9d.blank?pid=070ce955b&amp;color=0,55,96&amp;vpa=29&amp;vtp=1&amp;bbb=1"/>
          <p:cNvSpPr/>
          <p:nvPr/>
        </p:nvSpPr>
        <p:spPr>
          <a:xfrm>
            <a:off x="2337276" y="564388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endParaRPr lang="en-US" altLang="zh-CN" dirty="0"/>
          </a:p>
        </p:txBody>
      </p:sp>
      <p:sp>
        <p:nvSpPr>
          <p:cNvPr id="27" name="QB_5_AN.50_1#ea98bba9d.blank?pid=070ce955b&amp;color=0,55,96&amp;vpa=30&amp;vtp=1&amp;bbb=1"/>
          <p:cNvSpPr/>
          <p:nvPr/>
        </p:nvSpPr>
        <p:spPr>
          <a:xfrm>
            <a:off x="3340576" y="56565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75c20a4?pid=01f8d35cf&amp;color=0,55,96&amp;vtp=1&amp;bt=1&amp;bbb=1"/>
          <p:cNvSpPr/>
          <p:nvPr/>
        </p:nvSpPr>
        <p:spPr>
          <a:xfrm>
            <a:off x="502920" y="1508760"/>
            <a:ext cx="10570464" cy="43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51_1#d743e28f1?sp=1&amp;pid=5775c20a4&amp;color=0,55,96&amp;vtp=1&amp;bbb=1&amp;hb=1"/>
          <p:cNvSpPr/>
          <p:nvPr/>
        </p:nvSpPr>
        <p:spPr>
          <a:xfrm>
            <a:off x="502920" y="1992234"/>
            <a:ext cx="10570464" cy="1154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uncovering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（secret）.</a:t>
            </a:r>
            <a:endParaRPr lang="en-US" altLang="zh-CN" dirty="0"/>
          </a:p>
        </p:txBody>
      </p:sp>
      <p:sp>
        <p:nvSpPr>
          <p:cNvPr id="4" name="QM_5_BD.51_2#d743e28f1?sp=1&amp;pid=5775c20a4&amp;color=0,55,96&amp;vtp=1&amp;bbb=1&amp;hb=1"/>
          <p:cNvSpPr/>
          <p:nvPr/>
        </p:nvSpPr>
        <p:spPr>
          <a:xfrm>
            <a:off x="502920" y="3182748"/>
            <a:ext cx="10570464" cy="1154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expanding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frontiers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innovations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（新发明）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everyday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dirty="0"/>
          </a:p>
        </p:txBody>
      </p:sp>
      <p:sp>
        <p:nvSpPr>
          <p:cNvPr id="5" name="QM_5_BD.51_3#d743e28f1?sp=1&amp;pid=5775c20a4&amp;color=0,55,96&amp;vtp=1&amp;bbb=1&amp;hb=1"/>
          <p:cNvSpPr/>
          <p:nvPr/>
        </p:nvSpPr>
        <p:spPr>
          <a:xfrm>
            <a:off x="502920" y="4376548"/>
            <a:ext cx="10570464" cy="1967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agencies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（launch）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awe-inspiring,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（deep）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projects.</a:t>
            </a:r>
            <a:endParaRPr lang="en-US" altLang="zh-CN" dirty="0"/>
          </a:p>
        </p:txBody>
      </p:sp>
      <p:sp>
        <p:nvSpPr>
          <p:cNvPr id="6" name="QM_5_AN.52_1#d743e28f1.blank?pid=5775c20a4&amp;color=0,55,96&amp;vpa=31&amp;vtp=1&amp;bbb=1"/>
          <p:cNvSpPr/>
          <p:nvPr/>
        </p:nvSpPr>
        <p:spPr>
          <a:xfrm>
            <a:off x="679926" y="2756393"/>
            <a:ext cx="14366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</a:t>
            </a:r>
            <a:endParaRPr lang="en-US" altLang="zh-CN" dirty="0"/>
          </a:p>
        </p:txBody>
      </p:sp>
      <p:sp>
        <p:nvSpPr>
          <p:cNvPr id="7" name="QM_5_AN.53_1#d743e28f1.blank?pid=5775c20a4&amp;color=0,55,96&amp;vpa=32&amp;vtp=1&amp;bbb=1"/>
          <p:cNvSpPr/>
          <p:nvPr/>
        </p:nvSpPr>
        <p:spPr>
          <a:xfrm>
            <a:off x="4667726" y="3156014"/>
            <a:ext cx="458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8" name="QM_5_AN.54_1#d743e28f1.blank?pid=5775c20a4&amp;color=0,55,96&amp;vpa=33&amp;vtp=1&amp;bbb=1"/>
          <p:cNvSpPr/>
          <p:nvPr/>
        </p:nvSpPr>
        <p:spPr>
          <a:xfrm>
            <a:off x="9656667" y="3156014"/>
            <a:ext cx="446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9" name="QM_5_AN.55_1#d743e28f1.blank?pid=5775c20a4&amp;color=0,55,96&amp;vpa=34&amp;vtp=1&amp;bbb=1"/>
          <p:cNvSpPr/>
          <p:nvPr/>
        </p:nvSpPr>
        <p:spPr>
          <a:xfrm>
            <a:off x="3385026" y="3946907"/>
            <a:ext cx="1131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that/which</a:t>
            </a:r>
            <a:endParaRPr lang="en-US" altLang="zh-CN" dirty="0"/>
          </a:p>
        </p:txBody>
      </p:sp>
      <p:sp>
        <p:nvSpPr>
          <p:cNvPr id="10" name="QM_5_AN.56_1#d743e28f1.blank?pid=5775c20a4&amp;color=0,55,96&amp;vpa=35&amp;vtp=1&amp;bbb=1"/>
          <p:cNvSpPr/>
          <p:nvPr/>
        </p:nvSpPr>
        <p:spPr>
          <a:xfrm>
            <a:off x="4464526" y="4349814"/>
            <a:ext cx="15382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endParaRPr lang="en-US" altLang="zh-CN" dirty="0"/>
          </a:p>
        </p:txBody>
      </p:sp>
      <p:sp>
        <p:nvSpPr>
          <p:cNvPr id="11" name="QM_5_AN.57_1#d743e28f1.blank?pid=5775c20a4&amp;color=0,55,96&amp;vpa=36&amp;vtp=1&amp;bbb=1"/>
          <p:cNvSpPr/>
          <p:nvPr/>
        </p:nvSpPr>
        <p:spPr>
          <a:xfrm>
            <a:off x="4305776" y="5162614"/>
            <a:ext cx="585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endParaRPr lang="en-US" altLang="zh-CN" dirty="0"/>
          </a:p>
        </p:txBody>
      </p:sp>
      <p:sp>
        <p:nvSpPr>
          <p:cNvPr id="12" name="QM_5_AN.58_1#d743e28f1.blank?pid=5775c20a4&amp;color=0,55,96&amp;vpa=37&amp;vtp=1&amp;bbb=1"/>
          <p:cNvSpPr/>
          <p:nvPr/>
        </p:nvSpPr>
        <p:spPr>
          <a:xfrm>
            <a:off x="3778726" y="5556315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9_1#d743e28f1?sp=1&amp;pid=5775c20a4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（determine）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shines.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persistent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boundaries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（improve）,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remarkable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（intelligence）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combine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reality.</a:t>
            </a:r>
            <a:endParaRPr lang="en-US" altLang="zh-CN" dirty="0"/>
          </a:p>
        </p:txBody>
      </p:sp>
      <p:sp>
        <p:nvSpPr>
          <p:cNvPr id="3" name="QM_5_AN.60_1#d743e28f1.blank?pid=5775c20a4&amp;color=0,55,96&amp;vpa=38&amp;vtp=1&amp;bbb=1"/>
          <p:cNvSpPr/>
          <p:nvPr/>
        </p:nvSpPr>
        <p:spPr>
          <a:xfrm>
            <a:off x="7039832" y="1478280"/>
            <a:ext cx="1436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endParaRPr lang="en-US" altLang="zh-CN" dirty="0"/>
          </a:p>
        </p:txBody>
      </p:sp>
      <p:sp>
        <p:nvSpPr>
          <p:cNvPr id="4" name="QM_5_AN.61_1#d743e28f1.blank?pid=5775c20a4&amp;color=0,55,96&amp;vpa=39&amp;vtp=1&amp;bbb=1"/>
          <p:cNvSpPr/>
          <p:nvPr/>
        </p:nvSpPr>
        <p:spPr>
          <a:xfrm>
            <a:off x="6020276" y="2303780"/>
            <a:ext cx="1220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endParaRPr lang="en-US" altLang="zh-CN" dirty="0"/>
          </a:p>
        </p:txBody>
      </p:sp>
      <p:sp>
        <p:nvSpPr>
          <p:cNvPr id="5" name="QM_5_AN.62_1#d743e28f1.blank?pid=5775c20a4&amp;color=0,55,96&amp;vpa=40&amp;vtp=1&amp;bbb=1"/>
          <p:cNvSpPr/>
          <p:nvPr/>
        </p:nvSpPr>
        <p:spPr>
          <a:xfrm>
            <a:off x="3626326" y="35610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intelligent</a:t>
            </a:r>
            <a:endParaRPr lang="en-US" altLang="zh-CN" dirty="0"/>
          </a:p>
        </p:txBody>
      </p:sp>
      <p:sp>
        <p:nvSpPr>
          <p:cNvPr id="6" name="QB_6_BD.63_1#fdaead53e?pid=d743e28f1&amp;color=0,55,96&amp;vtp=1&amp;bbb=1"/>
          <p:cNvSpPr/>
          <p:nvPr/>
        </p:nvSpPr>
        <p:spPr>
          <a:xfrm>
            <a:off x="502920" y="43853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7" name="QB_6_AN.64_1#fdaead53e.blank?pid=d743e28f1&amp;color=0,55,96&amp;vpa=41&amp;vtp=1&amp;bbb=1"/>
          <p:cNvSpPr/>
          <p:nvPr/>
        </p:nvSpPr>
        <p:spPr>
          <a:xfrm>
            <a:off x="679926" y="4346638"/>
            <a:ext cx="1436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</a:t>
            </a:r>
            <a:endParaRPr lang="en-US" altLang="zh-CN" dirty="0"/>
          </a:p>
        </p:txBody>
      </p:sp>
      <p:sp>
        <p:nvSpPr>
          <p:cNvPr id="8" name="QB_6_AS.65_1#fdaead53e?pid=d743e28f1&amp;color=0,55,96&amp;vtp=1&amp;bbb=1"/>
          <p:cNvSpPr/>
          <p:nvPr/>
        </p:nvSpPr>
        <p:spPr>
          <a:xfrm>
            <a:off x="502920" y="47911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在此处意为“奥秘”，常用复数形式。故填secrets。</a:t>
            </a:r>
            <a:endParaRPr lang="en-US" altLang="zh-CN" sz="1800" dirty="0"/>
          </a:p>
        </p:txBody>
      </p:sp>
      <p:sp>
        <p:nvSpPr>
          <p:cNvPr id="9" name="QB_6_BD.66_1#938e07cad?pid=d743e28f1&amp;color=0,55,96&amp;vtp=1&amp;bbb=1"/>
          <p:cNvSpPr/>
          <p:nvPr/>
        </p:nvSpPr>
        <p:spPr>
          <a:xfrm>
            <a:off x="502920" y="51969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10" name="QB_6_AN.67_1#938e07cad.blank?pid=d743e28f1&amp;color=0,55,96&amp;vpa=42&amp;vtp=1&amp;bbb=1"/>
          <p:cNvSpPr/>
          <p:nvPr/>
        </p:nvSpPr>
        <p:spPr>
          <a:xfrm>
            <a:off x="654526" y="5145468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11" name="QB_6_AS.68_1#938e07cad?pid=d743e28f1&amp;color=0,55,96&amp;vtp=1&amp;bbb=1"/>
          <p:cNvSpPr/>
          <p:nvPr/>
        </p:nvSpPr>
        <p:spPr>
          <a:xfrm>
            <a:off x="502920" y="56026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out为固定短语，意为“弄清楚；弄明白”。故填out。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1629</Words>
  <Application>Microsoft Office PowerPoint</Application>
  <PresentationFormat>宽屏</PresentationFormat>
  <Paragraphs>203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2024-10-09T03:15:03Z</dcterms:created>
  <dcterms:modified xsi:type="dcterms:W3CDTF">2024-10-09T03:34:04Z</dcterms:modified>
  <cp:category/>
  <cp:contentStatus/>
</cp:coreProperties>
</file>